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4" r:id="rId2"/>
    <p:sldId id="262" r:id="rId3"/>
    <p:sldId id="263" r:id="rId4"/>
    <p:sldId id="295" r:id="rId5"/>
    <p:sldId id="297" r:id="rId6"/>
    <p:sldId id="269" r:id="rId7"/>
    <p:sldId id="314" r:id="rId8"/>
    <p:sldId id="304" r:id="rId9"/>
    <p:sldId id="301" r:id="rId10"/>
    <p:sldId id="302" r:id="rId11"/>
    <p:sldId id="303" r:id="rId12"/>
    <p:sldId id="298" r:id="rId13"/>
    <p:sldId id="307" r:id="rId14"/>
    <p:sldId id="309" r:id="rId15"/>
    <p:sldId id="310" r:id="rId16"/>
    <p:sldId id="305" r:id="rId17"/>
    <p:sldId id="308" r:id="rId18"/>
    <p:sldId id="299" r:id="rId19"/>
    <p:sldId id="311" r:id="rId20"/>
    <p:sldId id="312" r:id="rId21"/>
    <p:sldId id="313" r:id="rId22"/>
    <p:sldId id="300" r:id="rId23"/>
    <p:sldId id="286" r:id="rId24"/>
    <p:sldId id="31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D5B5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43" autoAdjust="0"/>
  </p:normalViewPr>
  <p:slideViewPr>
    <p:cSldViewPr>
      <p:cViewPr>
        <p:scale>
          <a:sx n="60" d="100"/>
          <a:sy n="60" d="100"/>
        </p:scale>
        <p:origin x="-2436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3CEEC-5A6B-41B9-A84E-72C963EB0253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E2AE4-4304-49C0-AFC6-FE3F73A2A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53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DDCFEF-FB8D-4CDE-A7D8-38364528219E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B77144-1B71-4AAF-BBD4-49FAE7959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786842" cy="400736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Педагогический мониторинг  учителя начальных классов  как инструмент повышения качества образования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357826"/>
            <a:ext cx="3214710" cy="12858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  <a:cs typeface="Arabic Typesetting" pitchFamily="66" charset="-78"/>
            </a:endParaRPr>
          </a:p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МАНОУ «Гимназия № 2»</a:t>
            </a:r>
          </a:p>
          <a:p>
            <a:pPr algn="ctr"/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Заруцкая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  <a:cs typeface="Arabic Typesetting" pitchFamily="66" charset="-78"/>
              </a:rPr>
              <a:t> Т.П., УНК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  <a:cs typeface="Arabic Typesetting" pitchFamily="66" charset="-78"/>
            </a:endParaRPr>
          </a:p>
        </p:txBody>
      </p:sp>
      <p:pic>
        <p:nvPicPr>
          <p:cNvPr id="24578" name="Picture 2" descr="Картинки по запросу картинки уче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9023"/>
            <a:ext cx="2714612" cy="2548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67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Диагностический инструментарий для проведения углубленной диагностики</a:t>
            </a:r>
            <a:r>
              <a:rPr lang="ru-RU" sz="22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1-е классы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00100" y="1530831"/>
          <a:ext cx="6143669" cy="4664701"/>
        </p:xfrm>
        <a:graphic>
          <a:graphicData uri="http://schemas.openxmlformats.org/drawingml/2006/table">
            <a:tbl>
              <a:tblPr firstRow="1" firstCol="1" bandRow="1"/>
              <a:tblGrid>
                <a:gridCol w="2071370"/>
                <a:gridCol w="4072299"/>
              </a:tblGrid>
              <a:tr h="23062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Психологические качества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Скорость переработки информации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 Тулуз-Пьерона (</a:t>
                      </a:r>
                      <a:r>
                        <a:rPr lang="en-US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5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Внимательность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 Тулуз-Пьерона (К)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Зрительно-моторная координация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Гештальт-тест Бендер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Кратковременная речевая память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«Кратковременная речевая память»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Кратковременная зрительная память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«Кратковременная зрительная память»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262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«Речевые антонимы» «Речевые классификации»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«Произвольное владение речью (исправление, восстановление, завершение предложений)»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5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Визуальное мышление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 Равена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Понятийное интуитивное мышление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«Интуитивный речевой анализ-синтез»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«Интуитивный визуальный анализ-синтез»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Понятийное логическое мышление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«Речевые аналогии» «Визуальные аналогии»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Понятийное речевое мышление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«Интуитивный речевой анализ-синтез» «Речевые классификации» «Речевые аналогии»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08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Понятийное образное мышление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«Интуитивный визуальный анализ-синтез» «Визуальные классификации» «Визуальные аналогии»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5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Настроение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 Люшера (СО)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54"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Энергия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Люшера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(ВК)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555" marR="22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44675" y="1530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3772" y="3963208"/>
            <a:ext cx="1900228" cy="2894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56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42912" y="1970373"/>
          <a:ext cx="6643733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419806"/>
                <a:gridCol w="3203597"/>
                <a:gridCol w="1108117"/>
                <a:gridCol w="1912213"/>
              </a:tblGrid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Диагностическая деятельность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диагностического минимума с уч-ся 1-х  классов в период адаптации.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-октябрь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 уч-ся с признаками школьной дезадаптации (ПШД)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углубленной диагностики детей с признаками школьной дезадаптацией в 1 кл.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причин школьной дезадаптации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Мониторинг школьной адаптации (2,3,4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Октябрь-ноябрь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 уч-ся с ПШД с помощью скрининга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повторной диагностики сформированности УУД на конец учебного года (1 классы)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Март-апрель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результативности ПП сопровождения в течение уч.года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готовности к переходу на основной уровень образования.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Апрель-май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 детей с низким уровнем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сформир.УУД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44675" y="1530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0200" y="1970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28965"/>
            <a:ext cx="7429552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План психолого-педагогического сопровождения начального общего  образования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14340" name="Picture 4" descr="Картинки по запросу картинки уче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210002"/>
            <a:ext cx="2476499" cy="1647998"/>
          </a:xfrm>
          <a:prstGeom prst="rect">
            <a:avLst/>
          </a:prstGeom>
          <a:noFill/>
        </p:spPr>
      </p:pic>
      <p:pic>
        <p:nvPicPr>
          <p:cNvPr id="14342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1643042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92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2.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643866" cy="5357850"/>
          </a:xfrm>
          <a:solidFill>
            <a:srgbClr val="FCD5B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/>
                <a:ea typeface="Times New Roman"/>
              </a:rPr>
              <a:t>Мониторинг предметных результатов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AutoShape 2" descr="Картинки по запросу картинки на школьную тему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Картинки по запросу картинки на школьную тему для начальных клас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357694"/>
            <a:ext cx="2857520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74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034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00166" y="1799668"/>
            <a:ext cx="7429552" cy="46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648072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 Лист индивидуальных достижений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Ученик_____,  Школа_______,   Класс__________, 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2290" name="Picture 2" descr="Картинки по запросу картинки уче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384271"/>
            <a:ext cx="1500198" cy="1473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50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5374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Мониторинг  предметных достижений  </a:t>
            </a:r>
            <a:r>
              <a:rPr lang="ru-RU" sz="36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 разделам математики  в 1 классе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143248"/>
            <a:ext cx="7239000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Картинки по запросу картинки уче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500702"/>
            <a:ext cx="1928826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7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373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Мониторинг   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предметых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достижений </a:t>
            </a:r>
            <a:r>
              <a:rPr lang="ru-RU" sz="32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 разделам русского языка в 1 классе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119684"/>
            <a:ext cx="7239000" cy="18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AutoShape 2" descr="Картинки по запросу картинки уче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Картинки по запросу картинки уче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Картинки по запросу картинки уче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296520"/>
            <a:ext cx="2095488" cy="1561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50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20040"/>
            <a:ext cx="6553224" cy="11430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Анализ     контрольной работы</a:t>
            </a:r>
            <a:r>
              <a:rPr lang="ru-RU" sz="20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 математике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  4четверть</a:t>
            </a:r>
            <a:r>
              <a:rPr lang="ru-RU" sz="20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(2016-2017 учебный год)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57290" y="1925020"/>
            <a:ext cx="7786710" cy="421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467706"/>
            <a:ext cx="2000264" cy="1390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239000" cy="10001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57159" y="2428868"/>
          <a:ext cx="7429549" cy="3286150"/>
        </p:xfrm>
        <a:graphic>
          <a:graphicData uri="http://schemas.openxmlformats.org/drawingml/2006/table">
            <a:tbl>
              <a:tblPr firstRow="1" firstCol="1" bandRow="1"/>
              <a:tblGrid>
                <a:gridCol w="452251"/>
                <a:gridCol w="1231949"/>
                <a:gridCol w="565139"/>
                <a:gridCol w="598796"/>
                <a:gridCol w="694855"/>
                <a:gridCol w="629646"/>
                <a:gridCol w="459965"/>
                <a:gridCol w="434722"/>
                <a:gridCol w="666808"/>
                <a:gridCol w="537093"/>
                <a:gridCol w="673820"/>
                <a:gridCol w="484505"/>
              </a:tblGrid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Русск.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Ин.язык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Окр. мир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Физ-ра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Асайдуллина Алина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Будыльская Света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«5»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«4»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отметка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качества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-500090"/>
            <a:ext cx="7500990" cy="2615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u="sng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Мониторинг  </a:t>
            </a:r>
            <a:r>
              <a:rPr lang="ru-RU" sz="28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учета успеваемости учащихся </a:t>
            </a:r>
            <a:r>
              <a:rPr lang="ru-RU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4 </a:t>
            </a:r>
            <a:r>
              <a:rPr lang="ru-RU" sz="28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«Д» класса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  1 четверть 2016-2017 учебного года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08088" y="2513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724840"/>
            <a:ext cx="1022361" cy="1133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22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3.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643866" cy="5357850"/>
          </a:xfrm>
          <a:solidFill>
            <a:srgbClr val="FCD5B5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800" b="1" dirty="0">
                <a:latin typeface="Times New Roman"/>
                <a:ea typeface="Times New Roman"/>
                <a:cs typeface="Times New Roman"/>
              </a:rPr>
              <a:t>Мониторинг </a:t>
            </a:r>
            <a:r>
              <a:rPr lang="ru-RU" sz="4800" b="1" dirty="0" err="1">
                <a:latin typeface="Times New Roman"/>
                <a:ea typeface="Times New Roman"/>
                <a:cs typeface="Times New Roman"/>
              </a:rPr>
              <a:t>сформированности</a:t>
            </a:r>
            <a:r>
              <a:rPr lang="ru-RU" sz="4800" b="1" dirty="0">
                <a:latin typeface="Times New Roman"/>
                <a:ea typeface="Times New Roman"/>
                <a:cs typeface="Times New Roman"/>
              </a:rPr>
              <a:t> универсальных учебных </a:t>
            </a:r>
            <a:r>
              <a:rPr lang="ru-RU" sz="4800" b="1" dirty="0" smtClean="0">
                <a:latin typeface="Times New Roman"/>
                <a:ea typeface="Times New Roman"/>
                <a:cs typeface="Times New Roman"/>
              </a:rPr>
              <a:t>действий</a:t>
            </a:r>
            <a:endParaRPr lang="ru-RU" sz="4800" b="1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AutoShape 2" descr="Картинки по запросу картинки на школьную тему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Картинки по запросу картинки на школьную тему для начальных клас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14884"/>
            <a:ext cx="2488930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80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Инструментарий для мониторинга личностных УУД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428736"/>
            <a:ext cx="7500990" cy="428628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типовые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задания по оценке личностных результатов, представленные в пособии «Как проектировать универсальные учебные действия в начальной школе» под редакцией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А.Г.Асмолова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4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проверочные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работы 3-4 классы «Диагностика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метапредметных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и личностных  результатов начального образования»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Р.Н.Бунеева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и др.;</a:t>
            </a:r>
            <a:endParaRPr lang="ru-RU" sz="24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различные 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методики для изучения процесса и результатов развития личности учащегося.</a:t>
            </a:r>
            <a:endParaRPr lang="ru-RU" sz="24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545349"/>
            <a:ext cx="2500310" cy="1312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03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Что такое мониторинг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143116"/>
            <a:ext cx="8715436" cy="300039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Мониторинг</a:t>
            </a:r>
            <a:r>
              <a:rPr lang="ru-RU" b="1" dirty="0" smtClean="0">
                <a:latin typeface="Arial Black" pitchFamily="34" charset="0"/>
              </a:rPr>
              <a:t>   </a:t>
            </a:r>
            <a:r>
              <a:rPr lang="ru-RU" dirty="0" smtClean="0">
                <a:latin typeface="Arial Black" pitchFamily="34" charset="0"/>
              </a:rPr>
              <a:t>(лат. </a:t>
            </a:r>
            <a:r>
              <a:rPr lang="ru-RU" i="1" dirty="0" err="1" smtClean="0">
                <a:latin typeface="Arial Black" pitchFamily="34" charset="0"/>
              </a:rPr>
              <a:t>monitor</a:t>
            </a:r>
            <a:r>
              <a:rPr lang="ru-RU" dirty="0" smtClean="0">
                <a:latin typeface="Arial Black" pitchFamily="34" charset="0"/>
              </a:rPr>
              <a:t> – тот, кто напоминает, предупреждает; англ. </a:t>
            </a:r>
            <a:r>
              <a:rPr lang="ru-RU" dirty="0" err="1" smtClean="0">
                <a:latin typeface="Arial Black" pitchFamily="34" charset="0"/>
              </a:rPr>
              <a:t>monitoring</a:t>
            </a:r>
            <a:r>
              <a:rPr lang="ru-RU" dirty="0" smtClean="0">
                <a:latin typeface="Arial Black" pitchFamily="34" charset="0"/>
              </a:rPr>
              <a:t> – осуществление контроля, слежения) – </a:t>
            </a:r>
            <a:r>
              <a:rPr lang="ru-RU" b="1" dirty="0" smtClean="0">
                <a:latin typeface="Arial Black" pitchFamily="34" charset="0"/>
              </a:rPr>
              <a:t>комплекс динамических наблюдений аналитической оценки прогноза состояния целостной системы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3556" name="Picture 4" descr="Картинки по запросу картинки уче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125329"/>
            <a:ext cx="2762251" cy="1732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Инструментарий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результатов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28641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рабочая 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тетрадь «Учимся учиться и действовать»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Т.В.Меркуловой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А.Г.Теплицкой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др., издательский дом «Фёдоров»;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методическое пособие «Диагностика уровня </a:t>
            </a:r>
            <a:r>
              <a:rPr lang="ru-RU" sz="5600" b="1" dirty="0" err="1">
                <a:latin typeface="Times New Roman"/>
                <a:ea typeface="Times New Roman"/>
                <a:cs typeface="Times New Roman"/>
              </a:rPr>
              <a:t>сформированности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 УУД у учащихся начальной школы» Шаталовой О.А.;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latin typeface="Times New Roman"/>
                <a:ea typeface="Times New Roman"/>
                <a:cs typeface="Times New Roman"/>
              </a:rPr>
              <a:t>пособие 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для учителя «Как проектировать универсальные учебные действия в начальной школе» под редакцией </a:t>
            </a:r>
            <a:r>
              <a:rPr lang="ru-RU" sz="5600" b="1" dirty="0" err="1">
                <a:latin typeface="Times New Roman"/>
                <a:ea typeface="Times New Roman"/>
                <a:cs typeface="Times New Roman"/>
              </a:rPr>
              <a:t>А.Г.Асмолова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проверочные работы 1 класс, 2 класс, 3-4 классы «Диагностика </a:t>
            </a:r>
            <a:r>
              <a:rPr lang="ru-RU" sz="5600" b="1" dirty="0" err="1">
                <a:latin typeface="Times New Roman"/>
                <a:ea typeface="Times New Roman"/>
                <a:cs typeface="Times New Roman"/>
              </a:rPr>
              <a:t>метапредметных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 и личностных  результатов начального образования» </a:t>
            </a:r>
            <a:r>
              <a:rPr lang="ru-RU" sz="5600" b="1" dirty="0" err="1">
                <a:latin typeface="Times New Roman"/>
                <a:ea typeface="Times New Roman"/>
                <a:cs typeface="Times New Roman"/>
              </a:rPr>
              <a:t>Р.Н.Бунеева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 и др.;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latin typeface="Times New Roman"/>
                <a:ea typeface="Times New Roman"/>
                <a:cs typeface="Times New Roman"/>
              </a:rPr>
              <a:t>педагогическая 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диагностика по русскому языку и математике издательства «</a:t>
            </a:r>
            <a:r>
              <a:rPr lang="ru-RU" sz="5600" b="1" dirty="0" err="1">
                <a:latin typeface="Times New Roman"/>
                <a:ea typeface="Times New Roman"/>
                <a:cs typeface="Times New Roman"/>
              </a:rPr>
              <a:t>Вентана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 – Граф»;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итоговые 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проверочные работы по предметам «Русский язык», «Математика», где УУД как инструментальная основа (под ред.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Г.С.Ковалёвой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О.Б.Логиновой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комплексные 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на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межпредметной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основе и работе с информацией (под ред.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Г.С.Ковалёвой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О.Б.Логиновой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итоговые 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комплексные работы «Мои достижения» (под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ред.О.Б.Логиновой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С.Г.Яковлевой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комплексные 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работы системы «Начальная инновационная школа»;</a:t>
            </a:r>
            <a:endParaRPr lang="ru-RU" sz="5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5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5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олимпиадные и творческие задания, проекты (внеурочная деятельность).   </a:t>
            </a:r>
            <a:endParaRPr lang="ru-RU" sz="5600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3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2390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Итоги выполнения комплексной  работы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</a:rPr>
              <a:t>  представляем в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таблице: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20" y="1643050"/>
            <a:ext cx="814393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99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4.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643866" cy="5357850"/>
          </a:xfrm>
          <a:solidFill>
            <a:srgbClr val="FCD5B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/>
                <a:ea typeface="Times New Roman"/>
              </a:rPr>
              <a:t>Мониторинг результативности внеурочной деятельности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AutoShape 2" descr="Картинки по запросу картинки на школьную тему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Картинки по запросу картинки на школьную тему для начальных клас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668708"/>
            <a:ext cx="2500330" cy="16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2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Мониторинг  воспитательной деятельности.</a:t>
            </a:r>
            <a:r>
              <a:rPr lang="ru-RU" sz="1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( 1 четверть, 2016-2017 учебный год)</a:t>
            </a:r>
            <a:r>
              <a:rPr lang="ru-RU" sz="1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2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7929617" cy="5643578"/>
        </p:xfrm>
        <a:graphic>
          <a:graphicData uri="http://schemas.openxmlformats.org/drawingml/2006/table">
            <a:tbl>
              <a:tblPr firstRow="1" firstCol="1" bandRow="1"/>
              <a:tblGrid>
                <a:gridCol w="1966327"/>
                <a:gridCol w="2174091"/>
                <a:gridCol w="1822872"/>
                <a:gridCol w="1966327"/>
              </a:tblGrid>
              <a:tr h="902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КТД, праздники, походы, экскурсии (классные, участие в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общегимназических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42" marR="5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 классных часов, бесед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42" marR="5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 (темы родительских собраний, индивидуальная  работа)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42" marR="5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класса, отдельных уч-ся в конкурсах, олимпиадах, спортивных соревнованиях разного уровня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42" marR="5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1.Экскурсия в краеведческий музей  «Наш город».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Коллективный поход в кино «Книга мастеров».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3.Экскурсия на природу «Осенние чудеса».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Праздник ко Дню пожилого человека «Целуем бабушкины руки, гордимся мужеством дедов»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5.Участие в мероприятиях, посвящённых дню рождения Гимназии.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6.Поездка в Кемеровскую филармонию на представление.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 Участие в благотворительной ярмарке.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42" marR="5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1.Классный   час  «День Знаний».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2.Классный час «Природный мир вокруг человека. Человек – часть природы».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3.Классный час «Умеем ли мы общаться».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4.Классный час «Всемирный день защиты животных».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5.Классный час «Слово об учителе».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6.Классный час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«Литературная гостиная».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7.Классный час «Здоровье нации – залог счастливого будущего».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8.Классный час «Как мы выполняем свои поручения».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9.Беседа и рейд  «Как содержим мы в порядке наши книжки  и тетрадки?»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10.Беседы по ПДД (ежедневные)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10.Беседы об осени.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42" marR="5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Общешкольное родительское собрание.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Классное  родительское собрание «Итоги первой четверти. Подготовка к  всероссийской проверочной работе».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3.Индивидуальные консультации для родителей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 помочь ребёнку?»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4.Посещение семей учащихся  Родченко Е., Кичигина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Е.,Поджунас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В.,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Субботовского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5.Анкетирование «За что мой ребёнок любит школу?»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42" marR="5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1.Участие во всероссийской онлайн-олимпиаде по математике.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2.Участие в Общероссийской олимпиаде школьников по ОРКСЭ.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3.Участие в акции «Пятерку за светоотражатель!»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4.Муниципальный конкурс творческих работ «Это необычное лето».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5.Муниципальный конкурс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Кинодвойник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», посвящённый Году Кино в России.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42" marR="53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928670"/>
            <a:ext cx="75724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Спасибо</a:t>
            </a:r>
            <a:r>
              <a:rPr lang="ru-RU" sz="5400" i="1" dirty="0" smtClean="0"/>
              <a:t> </a:t>
            </a: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Текст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надписи</a:t>
            </a:r>
          </a:p>
        </p:txBody>
      </p:sp>
      <p:pic>
        <p:nvPicPr>
          <p:cNvPr id="13314" name="Picture 2" descr="Картинки по запросу картинки уче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115050" cy="4176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4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57166"/>
            <a:ext cx="8286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Организация педагогического мониторинга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785926"/>
            <a:ext cx="8715436" cy="41088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900" b="1" dirty="0" smtClean="0">
                <a:cs typeface="Aharoni" pitchFamily="2" charset="-79"/>
              </a:rPr>
              <a:t>«Педагогический   мониторинг - это системная диагностика качественных и количественных характеристик эффективности </a:t>
            </a:r>
            <a:r>
              <a:rPr lang="ru-RU" sz="2900" b="1" dirty="0" err="1" smtClean="0">
                <a:cs typeface="Aharoni" pitchFamily="2" charset="-79"/>
              </a:rPr>
              <a:t>функциони</a:t>
            </a:r>
            <a:r>
              <a:rPr lang="ru-RU" sz="2900" b="1" dirty="0" smtClean="0">
                <a:cs typeface="Aharoni" pitchFamily="2" charset="-79"/>
              </a:rPr>
              <a:t>- </a:t>
            </a:r>
            <a:r>
              <a:rPr lang="ru-RU" sz="2900" b="1" dirty="0" err="1" smtClean="0">
                <a:cs typeface="Aharoni" pitchFamily="2" charset="-79"/>
              </a:rPr>
              <a:t>рования</a:t>
            </a:r>
            <a:r>
              <a:rPr lang="ru-RU" sz="2900" b="1" dirty="0" smtClean="0">
                <a:cs typeface="Aharoni" pitchFamily="2" charset="-79"/>
              </a:rPr>
              <a:t> и тенденций саморазвития образовательной системы, включая её цели, содержания, формы, методы, дидактические и технические средства, условия и результаты обучения, воспитания и саморазвития личности и коллектива».   </a:t>
            </a:r>
            <a:endParaRPr lang="ru-RU" sz="29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657965/img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52400"/>
            <a:ext cx="5629275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66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мониторинга освоения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ООП   НОО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00200"/>
            <a:ext cx="8429684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Раздел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Психолого-педагогический мониторинг.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Раздел 2.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Мониторинг предметных результатов.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Раздел 3.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Мониторинг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сформированности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                   универсальных  учебных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действий.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Раздел 4.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Мониторинг результативности внеурочной деятельности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3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1.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643866" cy="5357850"/>
          </a:xfrm>
          <a:solidFill>
            <a:srgbClr val="FCD5B5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/>
                <a:ea typeface="Times New Roman"/>
              </a:rPr>
              <a:t>Психолого-педагогический мониторинг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4" name="AutoShape 2" descr="Картинки по запросу картинки на школьную тему для начальных клас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Картинки по запросу картинки на школьную тему для начальных класс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86256"/>
            <a:ext cx="3143272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Задачи психолого-педагогического мониторинга: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измерение результатов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обучения;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определение уровня формирования компетенций учащихся;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учет особенностей развития каждого ребенка в процессе обучения, соответствие этого процесса его индивидуальным возможностям;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взаимодействие с участниками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образовательных отношений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для выстраивания  индивидуальных образовательных траекторий детей и развивающей траектории  образовательной организации.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67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Карта – характеристика к началу школьного обучения</a:t>
            </a:r>
            <a:r>
              <a:rPr lang="ru-RU" sz="20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ФИО ребёнка____________________________________</a:t>
            </a:r>
            <a:r>
              <a:rPr lang="ru-RU" sz="20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Дата рождения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________________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8572528" cy="336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6" descr="c4b3699873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513" y="4857760"/>
            <a:ext cx="230675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37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150019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</a:pPr>
            <a:r>
              <a:rPr lang="ru-RU" sz="2700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Диагностический минимум для изучения уровня</a:t>
            </a:r>
            <a:r>
              <a:rPr lang="ru-RU" sz="2700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700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700" cap="none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сформированности</a:t>
            </a:r>
            <a:r>
              <a:rPr lang="ru-RU" sz="2700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учебных навыков у</a:t>
            </a:r>
            <a:r>
              <a:rPr lang="ru-RU" sz="2700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700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700" cap="none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первоклассников  </a:t>
            </a:r>
            <a:r>
              <a:rPr lang="ru-RU" sz="20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2000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321" y="1643050"/>
            <a:ext cx="6085325" cy="3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Картинки по запросу картинки уче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726" y="4786322"/>
            <a:ext cx="3079736" cy="2071678"/>
          </a:xfrm>
          <a:prstGeom prst="rect">
            <a:avLst/>
          </a:prstGeom>
          <a:noFill/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9"/>
            <a:ext cx="3143272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84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6953</TotalTime>
  <Words>1128</Words>
  <Application>Microsoft Office PowerPoint</Application>
  <PresentationFormat>Экран (4:3)</PresentationFormat>
  <Paragraphs>272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Педагогический мониторинг  учителя начальных классов  как инструмент повышения качества образования </vt:lpstr>
      <vt:lpstr>Что такое мониторинг?</vt:lpstr>
      <vt:lpstr>Слайд 3</vt:lpstr>
      <vt:lpstr>Слайд 4</vt:lpstr>
      <vt:lpstr>Модель мониторинга освоения   ООП   НОО</vt:lpstr>
      <vt:lpstr>Раздел 1. </vt:lpstr>
      <vt:lpstr>Задачи психолого-педагогического мониторинга:</vt:lpstr>
      <vt:lpstr>Карта – характеристика к началу школьного обучения ФИО ребёнка____________________________________ Дата рождения________________</vt:lpstr>
      <vt:lpstr>Диагностический минимум для изучения уровня сформированности  учебных навыков у  первоклассников   </vt:lpstr>
      <vt:lpstr> Диагностический инструментарий для проведения углубленной диагностики 1-е классы </vt:lpstr>
      <vt:lpstr>  </vt:lpstr>
      <vt:lpstr>Раздел 2. </vt:lpstr>
      <vt:lpstr>Слайд 13</vt:lpstr>
      <vt:lpstr> Мониторинг  предметных достижений  по разделам математики  в 1 классе </vt:lpstr>
      <vt:lpstr>Мониторинг   предметых достижений по разделам русского языка в 1 классе</vt:lpstr>
      <vt:lpstr>Анализ     контрольной работы по математике за   4четверть (2016-2017 учебный год)</vt:lpstr>
      <vt:lpstr>Слайд 17</vt:lpstr>
      <vt:lpstr>Раздел 3. </vt:lpstr>
      <vt:lpstr>Инструментарий для мониторинга личностных УУД</vt:lpstr>
      <vt:lpstr>Инструментарий для мониторинга метапредметных  результатов</vt:lpstr>
      <vt:lpstr>Итоги выполнения комплексной  работы  представляем в таблице: </vt:lpstr>
      <vt:lpstr>Раздел 4. </vt:lpstr>
      <vt:lpstr> Мониторинг  воспитательной деятельности. ( 1 четверть, 2016-2017 учебный год)  </vt:lpstr>
      <vt:lpstr>Слайд 24</vt:lpstr>
    </vt:vector>
  </TitlesOfParts>
  <Company>МБОУ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Владимировна</dc:creator>
  <cp:lastModifiedBy>322</cp:lastModifiedBy>
  <cp:revision>191</cp:revision>
  <dcterms:created xsi:type="dcterms:W3CDTF">2014-02-14T04:11:44Z</dcterms:created>
  <dcterms:modified xsi:type="dcterms:W3CDTF">2017-08-15T11:22:10Z</dcterms:modified>
</cp:coreProperties>
</file>